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16" r:id="rId2"/>
    <p:sldId id="465" r:id="rId3"/>
    <p:sldId id="457" r:id="rId4"/>
    <p:sldId id="466" r:id="rId5"/>
    <p:sldId id="458" r:id="rId6"/>
    <p:sldId id="459" r:id="rId7"/>
    <p:sldId id="268" r:id="rId8"/>
    <p:sldId id="269" r:id="rId9"/>
    <p:sldId id="257" r:id="rId10"/>
    <p:sldId id="258" r:id="rId11"/>
    <p:sldId id="260" r:id="rId12"/>
    <p:sldId id="281" r:id="rId13"/>
    <p:sldId id="409" r:id="rId14"/>
    <p:sldId id="430" r:id="rId15"/>
    <p:sldId id="431" r:id="rId16"/>
    <p:sldId id="306" r:id="rId17"/>
    <p:sldId id="421" r:id="rId18"/>
    <p:sldId id="259" r:id="rId19"/>
    <p:sldId id="433" r:id="rId20"/>
    <p:sldId id="462" r:id="rId21"/>
    <p:sldId id="386" r:id="rId22"/>
    <p:sldId id="422" r:id="rId23"/>
    <p:sldId id="389" r:id="rId24"/>
    <p:sldId id="454" r:id="rId25"/>
    <p:sldId id="390" r:id="rId26"/>
    <p:sldId id="387" r:id="rId27"/>
    <p:sldId id="308" r:id="rId28"/>
    <p:sldId id="381" r:id="rId29"/>
    <p:sldId id="330" r:id="rId30"/>
    <p:sldId id="362" r:id="rId31"/>
    <p:sldId id="333" r:id="rId32"/>
    <p:sldId id="322" r:id="rId33"/>
    <p:sldId id="325" r:id="rId34"/>
    <p:sldId id="410" r:id="rId35"/>
    <p:sldId id="411" r:id="rId36"/>
    <p:sldId id="412" r:id="rId37"/>
    <p:sldId id="414" r:id="rId38"/>
    <p:sldId id="426" r:id="rId39"/>
    <p:sldId id="417" r:id="rId40"/>
    <p:sldId id="418" r:id="rId41"/>
    <p:sldId id="415" r:id="rId42"/>
    <p:sldId id="461" r:id="rId43"/>
    <p:sldId id="416" r:id="rId44"/>
    <p:sldId id="464"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autoAdjust="0"/>
    <p:restoredTop sz="80224" autoAdjust="0"/>
  </p:normalViewPr>
  <p:slideViewPr>
    <p:cSldViewPr snapToGrid="0">
      <p:cViewPr varScale="1">
        <p:scale>
          <a:sx n="72" d="100"/>
          <a:sy n="72"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09-05-19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a:t>Bootstrap flow</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4226419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28</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38</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39</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41</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16</a:t>
            </a:fld>
            <a:endParaRPr lang="nl-NL"/>
          </a:p>
        </p:txBody>
      </p:sp>
    </p:spTree>
    <p:extLst>
      <p:ext uri="{BB962C8B-B14F-4D97-AF65-F5344CB8AC3E}">
        <p14:creationId xmlns:p14="http://schemas.microsoft.com/office/powerpoint/2010/main" val="2249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18</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5/9/19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09-05-19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09-05-19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09-05-19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09-05-19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09-05-19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09-05-19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09-05-19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
        <p:nvSpPr>
          <p:cNvPr id="5" name="Rectangle 4">
            <a:extLst>
              <a:ext uri="{FF2B5EF4-FFF2-40B4-BE49-F238E27FC236}">
                <a16:creationId xmlns:a16="http://schemas.microsoft.com/office/drawing/2014/main" id="{B1BC730D-257C-D747-A967-95BE06D6FAB9}"/>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Rectangle 5">
            <a:extLst>
              <a:ext uri="{FF2B5EF4-FFF2-40B4-BE49-F238E27FC236}">
                <a16:creationId xmlns:a16="http://schemas.microsoft.com/office/drawing/2014/main" id="{7D60D042-6995-6348-A7D7-29AABD42B4A5}"/>
              </a:ext>
            </a:extLst>
          </p:cNvPr>
          <p:cNvSpPr/>
          <p:nvPr/>
        </p:nvSpPr>
        <p:spPr>
          <a:xfrm>
            <a:off x="5977217" y="3244334"/>
            <a:ext cx="237566" cy="369332"/>
          </a:xfrm>
          <a:prstGeom prst="rect">
            <a:avLst/>
          </a:prstGeom>
        </p:spPr>
        <p:txBody>
          <a:bodyPr wrap="none">
            <a:spAutoFit/>
          </a:bodyPr>
          <a:lstStyle/>
          <a:p>
            <a:r>
              <a:rPr lang="en-US" dirty="0"/>
              <a:t> </a:t>
            </a:r>
          </a:p>
        </p:txBody>
      </p:sp>
      <p:sp>
        <p:nvSpPr>
          <p:cNvPr id="7" name="Rectangle 6">
            <a:extLst>
              <a:ext uri="{FF2B5EF4-FFF2-40B4-BE49-F238E27FC236}">
                <a16:creationId xmlns:a16="http://schemas.microsoft.com/office/drawing/2014/main" id="{70F39B0D-A4F9-BB4D-88B1-A301C6176967}"/>
              </a:ext>
            </a:extLst>
          </p:cNvPr>
          <p:cNvSpPr/>
          <p:nvPr/>
        </p:nvSpPr>
        <p:spPr>
          <a:xfrm>
            <a:off x="5977217" y="3244334"/>
            <a:ext cx="2375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E3563-6D29-824B-A402-F409A1E7D6CB}"/>
              </a:ext>
            </a:extLst>
          </p:cNvPr>
          <p:cNvSpPr>
            <a:spLocks noGrp="1"/>
          </p:cNvSpPr>
          <p:nvPr>
            <p:ph type="title"/>
          </p:nvPr>
        </p:nvSpPr>
        <p:spPr/>
        <p:txBody>
          <a:bodyPr>
            <a:normAutofit/>
          </a:bodyPr>
          <a:lstStyle/>
          <a:p>
            <a:pPr algn="ctr"/>
            <a:r>
              <a:rPr lang="en-US" b="1" dirty="0"/>
              <a:t>Peter Eijgermans</a:t>
            </a:r>
            <a:endParaRPr lang="en-US" dirty="0"/>
          </a:p>
        </p:txBody>
      </p:sp>
      <p:pic>
        <p:nvPicPr>
          <p:cNvPr id="1026" name="Picture 2"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86F7542A-1370-6442-8E57-30E8B1C8FB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8677" y="3336986"/>
            <a:ext cx="14224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98639B16-9896-B341-B1D6-4C068E7DA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65" y="1558986"/>
            <a:ext cx="35560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5B00A49-12B4-3F4D-B25D-FC7C99026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1690688"/>
            <a:ext cx="40386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dbpau1lqD1XYoeIEdirQgz1TUN4rcK4BWBeoRdvkxsnSm2uuHl533qybCHhbeel-_djo3koJW5-ESy6wl2EgQHfbq107bIpXwUeyCVIIf_l4XziWd6LJb8JfK3gagjdNoOeZbd4JylU">
            <a:extLst>
              <a:ext uri="{FF2B5EF4-FFF2-40B4-BE49-F238E27FC236}">
                <a16:creationId xmlns:a16="http://schemas.microsoft.com/office/drawing/2014/main" id="{FD7382EA-B0A2-DC43-93D4-BD293E22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1462" y="6001258"/>
            <a:ext cx="284163" cy="4200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9A933E-9329-1D4F-B0C3-1BFD439A96BD}"/>
              </a:ext>
            </a:extLst>
          </p:cNvPr>
          <p:cNvSpPr/>
          <p:nvPr/>
        </p:nvSpPr>
        <p:spPr>
          <a:xfrm>
            <a:off x="4965625" y="5973941"/>
            <a:ext cx="2108098" cy="400110"/>
          </a:xfrm>
          <a:prstGeom prst="rect">
            <a:avLst/>
          </a:prstGeom>
        </p:spPr>
        <p:txBody>
          <a:bodyPr wrap="square">
            <a:spAutoFit/>
          </a:bodyPr>
          <a:lstStyle/>
          <a:p>
            <a:r>
              <a:rPr lang="en-US" sz="2000" dirty="0">
                <a:solidFill>
                  <a:srgbClr val="000000"/>
                </a:solidFill>
                <a:latin typeface="Calibri" panose="020F0502020204030204" pitchFamily="34" charset="0"/>
              </a:rPr>
              <a:t>@</a:t>
            </a:r>
            <a:r>
              <a:rPr lang="en-US" sz="2000" dirty="0" err="1">
                <a:solidFill>
                  <a:srgbClr val="000000"/>
                </a:solidFill>
                <a:latin typeface="Calibri" panose="020F0502020204030204" pitchFamily="34" charset="0"/>
              </a:rPr>
              <a:t>EijgermansPeter</a:t>
            </a:r>
            <a:endParaRPr lang="en-US" sz="2000" dirty="0"/>
          </a:p>
        </p:txBody>
      </p:sp>
    </p:spTree>
    <p:extLst>
      <p:ext uri="{BB962C8B-B14F-4D97-AF65-F5344CB8AC3E}">
        <p14:creationId xmlns:p14="http://schemas.microsoft.com/office/powerpoint/2010/main" val="55674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6545975" y="3815899"/>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BookListComponent</a:t>
            </a:r>
            <a:endParaRPr lang="nl-NL" sz="1266" dirty="0"/>
          </a:p>
        </p:txBody>
      </p:sp>
      <p:cxnSp>
        <p:nvCxnSpPr>
          <p:cNvPr id="7" name="Rechte verbindingslijn met pijl 11"/>
          <p:cNvCxnSpPr>
            <a:cxnSpLocks/>
          </p:cNvCxnSpPr>
          <p:nvPr/>
        </p:nvCxnSpPr>
        <p:spPr>
          <a:xfrm>
            <a:off x="6545975" y="3294443"/>
            <a:ext cx="742707" cy="35954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0" name="Rechte verbindingslijn met pijl 12"/>
          <p:cNvCxnSpPr>
            <a:cxnSpLocks/>
          </p:cNvCxnSpPr>
          <p:nvPr/>
        </p:nvCxnSpPr>
        <p:spPr>
          <a:xfrm>
            <a:off x="7425964" y="4424210"/>
            <a:ext cx="10862" cy="606017"/>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367" y="927797"/>
            <a:ext cx="6207268" cy="1207363"/>
          </a:xfrm>
        </p:spPr>
        <p:txBody>
          <a:bodyPr>
            <a:noAutofit/>
          </a:bodyPr>
          <a:lstStyle/>
          <a:p>
            <a:br>
              <a:rPr lang="nl-NL" sz="2545" b="1" dirty="0">
                <a:solidFill>
                  <a:srgbClr val="FFC000"/>
                </a:solidFill>
              </a:rPr>
            </a:br>
            <a:br>
              <a:rPr lang="nl-NL" sz="2545" b="1" dirty="0">
                <a:solidFill>
                  <a:srgbClr val="FFC000"/>
                </a:solidFill>
              </a:rPr>
            </a:br>
            <a:r>
              <a:rPr lang="nl-NL" sz="2545" b="1" dirty="0">
                <a:solidFill>
                  <a:srgbClr val="FFC000"/>
                </a:solidFill>
              </a:rPr>
              <a:t>Flow</a:t>
            </a:r>
            <a:br>
              <a:rPr lang="nl-NL" sz="2545" b="1" dirty="0">
                <a:solidFill>
                  <a:srgbClr val="FFC000"/>
                </a:solidFill>
              </a:rPr>
            </a:br>
            <a:br>
              <a:rPr lang="nl-NL" sz="1909" b="1" dirty="0">
                <a:solidFill>
                  <a:srgbClr val="FFC000"/>
                </a:solidFill>
              </a:rPr>
            </a:br>
            <a:br>
              <a:rPr lang="nl-NL" sz="1909" b="1" dirty="0">
                <a:solidFill>
                  <a:schemeClr val="tx1"/>
                </a:solidFill>
              </a:rPr>
            </a:br>
            <a:br>
              <a:rPr lang="nl-NL" sz="1909" dirty="0"/>
            </a:br>
            <a:endParaRPr lang="en-US" sz="1909"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344500" y="2858987"/>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solidFill>
                  <a:schemeClr val="accent2"/>
                </a:solidFill>
              </a:rPr>
              <a:t>AppComponent</a:t>
            </a:r>
            <a:endParaRPr lang="nl-NL" sz="1400" dirty="0">
              <a:solidFill>
                <a:schemeClr val="accent2"/>
              </a:solidFill>
            </a:endParaRPr>
          </a:p>
        </p:txBody>
      </p:sp>
      <p:sp>
        <p:nvSpPr>
          <p:cNvPr id="6" name="Afgeronde rechthoek 10"/>
          <p:cNvSpPr/>
          <p:nvPr/>
        </p:nvSpPr>
        <p:spPr>
          <a:xfrm>
            <a:off x="5532125" y="3731617"/>
            <a:ext cx="1400709" cy="4134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BooksListComponent</a:t>
            </a:r>
            <a:endParaRPr lang="nl-NL" sz="1007" dirty="0"/>
          </a:p>
        </p:txBody>
      </p:sp>
      <p:cxnSp>
        <p:nvCxnSpPr>
          <p:cNvPr id="8" name="Rechte verbindingslijn met pijl 12"/>
          <p:cNvCxnSpPr/>
          <p:nvPr/>
        </p:nvCxnSpPr>
        <p:spPr>
          <a:xfrm flipH="1">
            <a:off x="6068405" y="3339991"/>
            <a:ext cx="19798" cy="35515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 name="Rechte verbindingslijn met pijl 12"/>
          <p:cNvCxnSpPr/>
          <p:nvPr/>
        </p:nvCxnSpPr>
        <p:spPr>
          <a:xfrm flipH="1">
            <a:off x="4231851" y="3339990"/>
            <a:ext cx="1470872" cy="31453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5598922" y="4762072"/>
            <a:ext cx="1536984" cy="44424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BookDetalsComponent</a:t>
            </a:r>
            <a:endParaRPr lang="nl-NL" sz="1007" dirty="0"/>
          </a:p>
        </p:txBody>
      </p:sp>
      <p:sp>
        <p:nvSpPr>
          <p:cNvPr id="16" name="Afgeronde rechthoek 10"/>
          <p:cNvSpPr/>
          <p:nvPr/>
        </p:nvSpPr>
        <p:spPr>
          <a:xfrm>
            <a:off x="3313287" y="3696540"/>
            <a:ext cx="1543228" cy="47286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t>BookSearchComponent</a:t>
            </a:r>
            <a:endParaRPr lang="nl-NL" sz="1007" dirty="0"/>
          </a:p>
        </p:txBody>
      </p:sp>
      <p:cxnSp>
        <p:nvCxnSpPr>
          <p:cNvPr id="24" name="Rechte verbindingslijn met pijl 12"/>
          <p:cNvCxnSpPr>
            <a:cxnSpLocks/>
          </p:cNvCxnSpPr>
          <p:nvPr/>
        </p:nvCxnSpPr>
        <p:spPr>
          <a:xfrm>
            <a:off x="6232479" y="4222187"/>
            <a:ext cx="0" cy="53988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369454" y="2110033"/>
            <a:ext cx="1397899" cy="43898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solidFill>
                  <a:schemeClr val="accent2"/>
                </a:solidFill>
              </a:rPr>
              <a:t>index.html</a:t>
            </a:r>
            <a:endParaRPr lang="nl-NL" b="1" dirty="0">
              <a:solidFill>
                <a:schemeClr val="accent2"/>
              </a:solidFill>
            </a:endParaRPr>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43449" y="2591037"/>
            <a:ext cx="0" cy="2679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330462" y="2864790"/>
            <a:ext cx="1390257" cy="449019"/>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7" dirty="0" err="1">
                <a:solidFill>
                  <a:srgbClr val="FF0000"/>
                </a:solidFill>
              </a:rPr>
              <a:t>app.component.html</a:t>
            </a:r>
            <a:endParaRPr lang="nl-NL" sz="1007"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767353" y="3078480"/>
            <a:ext cx="554470"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601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a:t>
            </a:r>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a:bodyPr>
          <a:lstStyle/>
          <a:p>
            <a:r>
              <a:rPr lang="en-US" b="1" u="sng" dirty="0"/>
              <a:t>Forms</a:t>
            </a:r>
            <a:endParaRPr lang="en-US" sz="3200" dirty="0"/>
          </a:p>
          <a:p>
            <a:pPr lvl="1"/>
            <a:r>
              <a:rPr lang="en-US" dirty="0"/>
              <a:t>Template Driven Forms</a:t>
            </a:r>
            <a:endParaRPr lang="en-US" sz="2800" dirty="0"/>
          </a:p>
          <a:p>
            <a:pPr lvl="1"/>
            <a:r>
              <a:rPr lang="en-US" dirty="0"/>
              <a:t>Reactive Forms (aka </a:t>
            </a:r>
            <a:r>
              <a:rPr lang="en-US" i="1" dirty="0"/>
              <a:t>Model Driven Forms</a:t>
            </a:r>
            <a:r>
              <a:rPr lang="en-US" dirty="0"/>
              <a:t>)</a:t>
            </a:r>
            <a:endParaRPr lang="en-US" sz="2800" dirty="0"/>
          </a:p>
          <a:p>
            <a:pPr lvl="1"/>
            <a:r>
              <a:rPr lang="en-US" dirty="0"/>
              <a:t>Subscribing to Form events</a:t>
            </a:r>
          </a:p>
          <a:p>
            <a:pPr lvl="1"/>
            <a:r>
              <a:rPr lang="en-US" dirty="0"/>
              <a:t>Validating Form fields</a:t>
            </a:r>
          </a:p>
          <a:p>
            <a:pPr lvl="1"/>
            <a:r>
              <a:rPr lang="en-US" dirty="0" err="1"/>
              <a:t>Unittesting</a:t>
            </a:r>
            <a:r>
              <a:rPr lang="en-US" dirty="0"/>
              <a:t> Form</a:t>
            </a:r>
          </a:p>
          <a:p>
            <a:pPr lvl="1"/>
            <a:endParaRPr lang="en-US" sz="2800" dirty="0"/>
          </a:p>
          <a:p>
            <a:r>
              <a:rPr lang="en-US" b="1" u="sng" dirty="0"/>
              <a:t>E2E tests</a:t>
            </a:r>
            <a:endParaRPr lang="en-US" sz="3200" dirty="0"/>
          </a:p>
          <a:p>
            <a:pPr lvl="1"/>
            <a:r>
              <a:rPr lang="en-US" dirty="0" err="1"/>
              <a:t>Blackblox</a:t>
            </a:r>
            <a:r>
              <a:rPr lang="en-US" dirty="0"/>
              <a:t> (E2E) testing met: </a:t>
            </a:r>
            <a:r>
              <a:rPr lang="en-US" b="1" dirty="0" err="1"/>
              <a:t>Cypress.io</a:t>
            </a:r>
            <a:endParaRPr lang="en-US" sz="2800" dirty="0"/>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BookListComponent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build</a:t>
            </a:r>
            <a:r>
              <a:rPr lang="nl-NL" sz="2200" b="1" i="1" dirty="0">
                <a:highlight>
                  <a:srgbClr val="FFFF00"/>
                </a:highlight>
              </a:rPr>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highlight>
                  <a:srgbClr val="FFFF00"/>
                </a:highlight>
              </a:rPr>
              <a:t>// </a:t>
            </a:r>
            <a:r>
              <a:rPr lang="nl-NL" sz="2200" b="1" i="1" dirty="0" err="1">
                <a:highlight>
                  <a:srgbClr val="FFFF00"/>
                </a:highlight>
              </a:rPr>
              <a:t>inject</a:t>
            </a:r>
            <a:r>
              <a:rPr lang="nl-NL" sz="2200" b="1" i="1" dirty="0">
                <a:highlight>
                  <a:srgbClr val="FFFF00"/>
                </a:highlight>
              </a:rPr>
              <a:t> </a:t>
            </a:r>
            <a:r>
              <a:rPr lang="nl-NL" sz="2200" b="1" i="1" dirty="0" err="1">
                <a:highlight>
                  <a:srgbClr val="FFFF00"/>
                </a:highlight>
              </a:rPr>
              <a:t>your</a:t>
            </a:r>
            <a:r>
              <a:rPr lang="nl-NL" sz="2200" b="1" i="1" dirty="0">
                <a:highlight>
                  <a:srgbClr val="FFFF00"/>
                </a:highlight>
              </a:rPr>
              <a:t> </a:t>
            </a:r>
            <a:r>
              <a:rPr lang="nl-NL" sz="2200" b="1" i="1" dirty="0" err="1">
                <a:highlight>
                  <a:srgbClr val="FFFF00"/>
                </a:highlight>
              </a:rPr>
              <a:t>own</a:t>
            </a:r>
            <a:r>
              <a:rPr lang="nl-NL" sz="2200" b="1" i="1" dirty="0">
                <a:highlight>
                  <a:srgbClr val="FFFF00"/>
                </a:highlight>
              </a:rPr>
              <a:t> </a:t>
            </a:r>
            <a:r>
              <a:rPr lang="nl-NL" sz="2200" b="1" i="1" dirty="0" err="1">
                <a:highlight>
                  <a:srgbClr val="FFFF00"/>
                </a:highlight>
              </a:rPr>
              <a:t>components</a:t>
            </a:r>
            <a:endParaRPr lang="nl-NL" sz="2200" b="1" i="1" dirty="0">
              <a:highlight>
                <a:srgbClr val="FFFF00"/>
              </a:highlight>
            </a:endParaRPr>
          </a:p>
          <a:p>
            <a:pPr marL="0" indent="0">
              <a:buNone/>
            </a:pPr>
            <a:r>
              <a:rPr lang="nl-NL" b="1" dirty="0"/>
              <a:t>    bootstrap: [</a:t>
            </a:r>
            <a:r>
              <a:rPr lang="nl-NL" sz="3800" b="1" dirty="0" err="1">
                <a:solidFill>
                  <a:srgbClr val="C00000"/>
                </a:solidFill>
              </a:rPr>
              <a:t>AppComponent</a:t>
            </a:r>
            <a:r>
              <a:rPr lang="nl-NL" sz="2200" b="1" dirty="0"/>
              <a:t>]        </a:t>
            </a:r>
            <a:r>
              <a:rPr lang="nl-NL" sz="2200" b="1" i="1" dirty="0">
                <a:highlight>
                  <a:srgbClr val="FFFF00"/>
                </a:highlight>
              </a:rPr>
              <a:t>// </a:t>
            </a:r>
            <a:r>
              <a:rPr lang="nl-NL" sz="2200" b="1" i="1" dirty="0" err="1">
                <a:highlight>
                  <a:srgbClr val="FFFF00"/>
                </a:highlight>
              </a:rPr>
              <a:t>main</a:t>
            </a:r>
            <a:r>
              <a:rPr lang="nl-NL" sz="2200" b="1" i="1" dirty="0">
                <a:highlight>
                  <a:srgbClr val="FFFF00"/>
                </a:highlight>
              </a:rPr>
              <a:t> component </a:t>
            </a:r>
            <a:r>
              <a:rPr lang="nl-NL" sz="2200" b="1" i="1" dirty="0" err="1">
                <a:highlight>
                  <a:srgbClr val="FFFF00"/>
                </a:highlight>
              </a:rPr>
              <a:t>you</a:t>
            </a:r>
            <a:r>
              <a:rPr lang="nl-NL" sz="2200" b="1" i="1" dirty="0">
                <a:highlight>
                  <a:srgbClr val="FFFF00"/>
                </a:highlight>
              </a:rPr>
              <a:t> </a:t>
            </a:r>
            <a:r>
              <a:rPr lang="nl-NL" sz="2200" b="1" i="1" dirty="0" err="1">
                <a:highlight>
                  <a:srgbClr val="FFFF00"/>
                </a:highlight>
              </a:rPr>
              <a:t>need</a:t>
            </a:r>
            <a:r>
              <a:rPr lang="nl-NL" sz="2200" b="1" i="1" dirty="0">
                <a:highlight>
                  <a:srgbClr val="FFFF00"/>
                </a:highlight>
              </a:rPr>
              <a:t> </a:t>
            </a:r>
            <a:r>
              <a:rPr lang="nl-NL" sz="2200" b="1" i="1" dirty="0" err="1">
                <a:highlight>
                  <a:srgbClr val="FFFF00"/>
                </a:highlight>
              </a:rPr>
              <a:t>to</a:t>
            </a:r>
            <a:r>
              <a:rPr lang="nl-NL" sz="2200" b="1" i="1" dirty="0">
                <a:highlight>
                  <a:srgbClr val="FFFF00"/>
                </a:highlight>
              </a:rPr>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5AE0-7067-204C-BF6C-62E0EC097AF9}"/>
              </a:ext>
            </a:extLst>
          </p:cNvPr>
          <p:cNvSpPr>
            <a:spLocks noGrp="1"/>
          </p:cNvSpPr>
          <p:nvPr>
            <p:ph type="title"/>
          </p:nvPr>
        </p:nvSpPr>
        <p:spPr/>
        <p:txBody>
          <a:bodyPr/>
          <a:lstStyle/>
          <a:p>
            <a:pPr algn="ctr"/>
            <a:r>
              <a:rPr lang="en-US" b="1" dirty="0"/>
              <a:t>GITHUB</a:t>
            </a:r>
          </a:p>
        </p:txBody>
      </p:sp>
      <p:sp>
        <p:nvSpPr>
          <p:cNvPr id="3" name="Content Placeholder 2">
            <a:extLst>
              <a:ext uri="{FF2B5EF4-FFF2-40B4-BE49-F238E27FC236}">
                <a16:creationId xmlns:a16="http://schemas.microsoft.com/office/drawing/2014/main" id="{1D617008-351A-C742-B966-9E48E3EC32BA}"/>
              </a:ext>
            </a:extLst>
          </p:cNvPr>
          <p:cNvSpPr>
            <a:spLocks noGrp="1"/>
          </p:cNvSpPr>
          <p:nvPr>
            <p:ph idx="1"/>
          </p:nvPr>
        </p:nvSpPr>
        <p:spPr/>
        <p:txBody>
          <a:bodyPr/>
          <a:lstStyle/>
          <a:p>
            <a:endParaRPr lang="en-US" dirty="0"/>
          </a:p>
          <a:p>
            <a:endParaRPr lang="en-US" b="1" dirty="0">
              <a:solidFill>
                <a:srgbClr val="0070C0"/>
              </a:solidFill>
            </a:endParaRPr>
          </a:p>
          <a:p>
            <a:pPr marL="0" indent="0" algn="ctr">
              <a:buNone/>
            </a:pPr>
            <a:r>
              <a:rPr lang="en-US" b="1" dirty="0">
                <a:solidFill>
                  <a:srgbClr val="C00000"/>
                </a:solidFill>
              </a:rPr>
              <a:t>https://</a:t>
            </a:r>
            <a:r>
              <a:rPr lang="en-US" b="1" dirty="0" err="1">
                <a:solidFill>
                  <a:srgbClr val="C00000"/>
                </a:solidFill>
              </a:rPr>
              <a:t>github.com</a:t>
            </a:r>
            <a:r>
              <a:rPr lang="en-US" b="1" dirty="0">
                <a:solidFill>
                  <a:srgbClr val="C00000"/>
                </a:solidFill>
              </a:rPr>
              <a:t>/petereijgermans11/accelerator-</a:t>
            </a:r>
            <a:r>
              <a:rPr lang="en-US" b="1" dirty="0" err="1">
                <a:solidFill>
                  <a:srgbClr val="C00000"/>
                </a:solidFill>
              </a:rPr>
              <a:t>programma</a:t>
            </a:r>
            <a:endParaRPr lang="en-US" b="1" dirty="0">
              <a:solidFill>
                <a:srgbClr val="C00000"/>
              </a:solidFill>
            </a:endParaRPr>
          </a:p>
        </p:txBody>
      </p:sp>
    </p:spTree>
    <p:extLst>
      <p:ext uri="{BB962C8B-B14F-4D97-AF65-F5344CB8AC3E}">
        <p14:creationId xmlns:p14="http://schemas.microsoft.com/office/powerpoint/2010/main" val="3202966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 &lt;component&gt;</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ng generate &lt;components&gt;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ng generate &lt;services&gt;</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1966949"/>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dirty="0">
              <a:latin typeface="Verdana"/>
              <a:cs typeface="Verdana"/>
            </a:endParaRPr>
          </a:p>
          <a:p>
            <a:pPr marL="11516" marR="2963735">
              <a:lnSpc>
                <a:spcPct val="219099"/>
              </a:lnSpc>
            </a:pPr>
            <a:r>
              <a:rPr sz="2358" spc="-136" dirty="0" err="1">
                <a:latin typeface="Verdana"/>
                <a:cs typeface="Verdana"/>
              </a:rPr>
              <a:t>V</a:t>
            </a:r>
            <a:r>
              <a:rPr sz="2358" spc="-18" dirty="0" err="1">
                <a:latin typeface="Verdana"/>
                <a:cs typeface="Verdana"/>
              </a:rPr>
              <a:t>er</a:t>
            </a:r>
            <a:r>
              <a:rPr sz="2358" spc="-45" dirty="0" err="1">
                <a:latin typeface="Verdana"/>
                <a:cs typeface="Verdana"/>
              </a:rPr>
              <a:t>w</a:t>
            </a:r>
            <a:r>
              <a:rPr sz="2358" spc="-14" dirty="0" err="1">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dirty="0">
              <a:latin typeface="Verdana"/>
              <a:cs typeface="Verdana"/>
            </a:endParaRPr>
          </a:p>
          <a:p>
            <a:pPr>
              <a:spcBef>
                <a:spcPts val="31"/>
              </a:spcBef>
            </a:pPr>
            <a:endParaRPr sz="2902" dirty="0">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dirty="0">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16619</TotalTime>
  <Words>1070</Words>
  <Application>Microsoft Macintosh PowerPoint</Application>
  <PresentationFormat>Widescreen</PresentationFormat>
  <Paragraphs>301</Paragraphs>
  <Slides>44</Slides>
  <Notes>26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44</vt:i4>
      </vt:variant>
    </vt:vector>
  </HeadingPairs>
  <TitlesOfParts>
    <vt:vector size="59"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Peter Eijgermans</vt:lpstr>
      <vt:lpstr>Agenda</vt:lpstr>
      <vt:lpstr>GITHUB</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  Flow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Install/Upgrade Angular CLI to 7</vt:lpstr>
      <vt:lpstr>Install/Upgrade Angular CLI to 7</vt:lpstr>
      <vt:lpstr> Check your Angular CLI version </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1672</cp:revision>
  <dcterms:created xsi:type="dcterms:W3CDTF">2015-09-06T10:02:24Z</dcterms:created>
  <dcterms:modified xsi:type="dcterms:W3CDTF">2019-05-09T09:03:40Z</dcterms:modified>
</cp:coreProperties>
</file>